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  <p:embeddedFont>
      <p:font typeface="Old Standard TT"/>
      <p:regular r:id="rId36"/>
      <p:bold r:id="rId37"/>
      <p: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customXml" Target="../customXml/item1.xml"/><Relationship Id="rId21" Type="http://schemas.openxmlformats.org/officeDocument/2006/relationships/slide" Target="slides/slide16.xml"/><Relationship Id="rId34" Type="http://schemas.openxmlformats.org/officeDocument/2006/relationships/font" Target="fonts/Roboto-italic.fntdata"/><Relationship Id="rId7" Type="http://schemas.openxmlformats.org/officeDocument/2006/relationships/slide" Target="slides/slide2.xml"/><Relationship Id="rId20" Type="http://schemas.openxmlformats.org/officeDocument/2006/relationships/slide" Target="slides/slide15.xml"/><Relationship Id="rId2" Type="http://schemas.openxmlformats.org/officeDocument/2006/relationships/viewProps" Target="viewProps.xml"/><Relationship Id="rId29" Type="http://schemas.openxmlformats.org/officeDocument/2006/relationships/slide" Target="slides/slide24.xml"/><Relationship Id="rId16" Type="http://schemas.openxmlformats.org/officeDocument/2006/relationships/slide" Target="slides/slide11.xml"/><Relationship Id="rId41" Type="http://schemas.openxmlformats.org/officeDocument/2006/relationships/customXml" Target="../customXml/item3.xml"/><Relationship Id="rId24" Type="http://schemas.openxmlformats.org/officeDocument/2006/relationships/slide" Target="slides/slide19.xml"/><Relationship Id="rId1" Type="http://schemas.openxmlformats.org/officeDocument/2006/relationships/theme" Target="theme/theme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32" Type="http://schemas.openxmlformats.org/officeDocument/2006/relationships/font" Target="fonts/Roboto-regular.fntdata"/><Relationship Id="rId37" Type="http://schemas.openxmlformats.org/officeDocument/2006/relationships/font" Target="fonts/OldStandardTT-bold.fntdata"/><Relationship Id="rId40" Type="http://schemas.openxmlformats.org/officeDocument/2006/relationships/customXml" Target="../customXml/item2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5" Type="http://schemas.openxmlformats.org/officeDocument/2006/relationships/notesMaster" Target="notesMasters/notesMaster1.xml"/><Relationship Id="rId15" Type="http://schemas.openxmlformats.org/officeDocument/2006/relationships/slide" Target="slides/slide10.xml"/><Relationship Id="rId36" Type="http://schemas.openxmlformats.org/officeDocument/2006/relationships/font" Target="fonts/OldStandardTT-regular.fntdata"/><Relationship Id="rId31" Type="http://schemas.openxmlformats.org/officeDocument/2006/relationships/slide" Target="slides/slide2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22" Type="http://schemas.openxmlformats.org/officeDocument/2006/relationships/slide" Target="slides/slide1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font" Target="fonts/Roboto-boldItalic.fntdata"/><Relationship Id="rId14" Type="http://schemas.openxmlformats.org/officeDocument/2006/relationships/slide" Target="slides/slide9.xml"/><Relationship Id="rId8" Type="http://schemas.openxmlformats.org/officeDocument/2006/relationships/slide" Target="slides/slide3.xml"/><Relationship Id="rId3" Type="http://schemas.openxmlformats.org/officeDocument/2006/relationships/presProps" Target="presProps.xml"/><Relationship Id="rId25" Type="http://schemas.openxmlformats.org/officeDocument/2006/relationships/slide" Target="slides/slide20.xml"/><Relationship Id="rId33" Type="http://schemas.openxmlformats.org/officeDocument/2006/relationships/font" Target="fonts/Roboto-bold.fntdata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8" Type="http://schemas.openxmlformats.org/officeDocument/2006/relationships/font" Target="fonts/OldStandardTT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56171947b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56171947b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56171947b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56171947b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2abe28097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2abe28097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2abe28097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2abe28097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2abe28097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2abe28097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2abe28097d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2abe28097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2abedac79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2abedac79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2abedac79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2abedac79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2abedac79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2abedac79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2abedac79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2abedac79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2abe28097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2abe28097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54d014e11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54d014e11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54d014e11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54d014e11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54d014e11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54d014e11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2b16aa6c9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2b16aa6c9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2abedac79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2abedac79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2abedac7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2abedac7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2abe28097d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2abe28097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2abe28097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2abe28097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2abe28097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2abe28097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2abe28097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2abe28097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56171947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56171947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2abe28097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2abe28097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2abe28097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2abe28097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2abe28097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2abe28097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11700" y="340850"/>
            <a:ext cx="8520600" cy="214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50"/>
              <a:t>                            Mini Project Presentation</a:t>
            </a:r>
            <a:endParaRPr sz="26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50"/>
              <a:t>                                    </a:t>
            </a:r>
            <a:endParaRPr sz="26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                 </a:t>
            </a:r>
            <a:r>
              <a:rPr lang="en" sz="3800"/>
              <a:t>HOSPITAL E-CARE</a:t>
            </a:r>
            <a:endParaRPr sz="38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11700" y="2834125"/>
            <a:ext cx="8520600" cy="15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Project guide:-                                                                               Submitted by: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Ms. Bency Wilson                                                                               Aadith Sanal                     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Assistant Professor                                                                            Abrar Farhan. N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Dept. of IT                                                                                         Aeron John Thomas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RSET                                                                                                 Biya Mary Ignatias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                                                                                                           </a:t>
            </a:r>
            <a:r>
              <a:rPr lang="en" sz="1412">
                <a:solidFill>
                  <a:schemeClr val="accent1"/>
                </a:solidFill>
              </a:rPr>
              <a:t>Group 9-S6 AD</a:t>
            </a:r>
            <a:endParaRPr sz="262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311700" y="124495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588625" y="2515825"/>
            <a:ext cx="1173600" cy="55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Staff</a:t>
            </a: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2913900" y="1244950"/>
            <a:ext cx="1278720" cy="55009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View, add or update Doctor details</a:t>
            </a:r>
            <a:endParaRPr sz="1200"/>
          </a:p>
        </p:txBody>
      </p:sp>
      <p:sp>
        <p:nvSpPr>
          <p:cNvPr id="151" name="Google Shape;151;p22"/>
          <p:cNvSpPr/>
          <p:nvPr/>
        </p:nvSpPr>
        <p:spPr>
          <a:xfrm>
            <a:off x="2913900" y="2243025"/>
            <a:ext cx="1278720" cy="55009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View,add or update time slots</a:t>
            </a:r>
            <a:endParaRPr sz="1200"/>
          </a:p>
        </p:txBody>
      </p:sp>
      <p:sp>
        <p:nvSpPr>
          <p:cNvPr id="152" name="Google Shape;152;p22"/>
          <p:cNvSpPr/>
          <p:nvPr/>
        </p:nvSpPr>
        <p:spPr>
          <a:xfrm>
            <a:off x="2913900" y="3291675"/>
            <a:ext cx="1278720" cy="55009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Change password</a:t>
            </a:r>
            <a:endParaRPr sz="1200"/>
          </a:p>
        </p:txBody>
      </p:sp>
      <p:sp>
        <p:nvSpPr>
          <p:cNvPr id="153" name="Google Shape;153;p22"/>
          <p:cNvSpPr/>
          <p:nvPr/>
        </p:nvSpPr>
        <p:spPr>
          <a:xfrm>
            <a:off x="2913900" y="4260075"/>
            <a:ext cx="1278720" cy="55009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Edit profile</a:t>
            </a:r>
            <a:endParaRPr sz="1200"/>
          </a:p>
        </p:txBody>
      </p:sp>
      <p:sp>
        <p:nvSpPr>
          <p:cNvPr id="154" name="Google Shape;154;p22"/>
          <p:cNvSpPr/>
          <p:nvPr/>
        </p:nvSpPr>
        <p:spPr>
          <a:xfrm>
            <a:off x="4630675" y="1244950"/>
            <a:ext cx="1278720" cy="55009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</a:t>
            </a:r>
            <a:r>
              <a:rPr lang="en" sz="1200"/>
              <a:t>doc</a:t>
            </a:r>
            <a:endParaRPr sz="1200"/>
          </a:p>
        </p:txBody>
      </p:sp>
      <p:sp>
        <p:nvSpPr>
          <p:cNvPr id="155" name="Google Shape;155;p22"/>
          <p:cNvSpPr/>
          <p:nvPr/>
        </p:nvSpPr>
        <p:spPr>
          <a:xfrm>
            <a:off x="4630675" y="2247638"/>
            <a:ext cx="1278720" cy="55009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availability</a:t>
            </a:r>
            <a:endParaRPr sz="1200"/>
          </a:p>
        </p:txBody>
      </p:sp>
      <p:sp>
        <p:nvSpPr>
          <p:cNvPr id="156" name="Google Shape;156;p22"/>
          <p:cNvSpPr/>
          <p:nvPr/>
        </p:nvSpPr>
        <p:spPr>
          <a:xfrm>
            <a:off x="4630675" y="3291675"/>
            <a:ext cx="1278720" cy="55009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</a:t>
            </a:r>
            <a:r>
              <a:rPr lang="en" sz="1200"/>
              <a:t>user</a:t>
            </a:r>
            <a:endParaRPr sz="1200"/>
          </a:p>
        </p:txBody>
      </p:sp>
      <p:sp>
        <p:nvSpPr>
          <p:cNvPr id="157" name="Google Shape;157;p22"/>
          <p:cNvSpPr/>
          <p:nvPr/>
        </p:nvSpPr>
        <p:spPr>
          <a:xfrm>
            <a:off x="4630675" y="4253025"/>
            <a:ext cx="1278720" cy="55009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r>
              <a:rPr lang="en" sz="1200"/>
              <a:t>user</a:t>
            </a:r>
            <a:endParaRPr sz="1200"/>
          </a:p>
        </p:txBody>
      </p:sp>
      <p:cxnSp>
        <p:nvCxnSpPr>
          <p:cNvPr id="158" name="Google Shape;158;p22"/>
          <p:cNvCxnSpPr>
            <a:stCxn id="149" idx="3"/>
            <a:endCxn id="150" idx="1"/>
          </p:cNvCxnSpPr>
          <p:nvPr/>
        </p:nvCxnSpPr>
        <p:spPr>
          <a:xfrm flipH="1" rot="10800000">
            <a:off x="1762225" y="1520125"/>
            <a:ext cx="1151700" cy="127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22"/>
          <p:cNvCxnSpPr>
            <a:stCxn id="149" idx="3"/>
            <a:endCxn id="151" idx="1"/>
          </p:cNvCxnSpPr>
          <p:nvPr/>
        </p:nvCxnSpPr>
        <p:spPr>
          <a:xfrm flipH="1" rot="10800000">
            <a:off x="1762225" y="2517925"/>
            <a:ext cx="1151700" cy="27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22"/>
          <p:cNvCxnSpPr>
            <a:stCxn id="149" idx="3"/>
            <a:endCxn id="152" idx="1"/>
          </p:cNvCxnSpPr>
          <p:nvPr/>
        </p:nvCxnSpPr>
        <p:spPr>
          <a:xfrm>
            <a:off x="1762225" y="2790925"/>
            <a:ext cx="1151700" cy="77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22"/>
          <p:cNvCxnSpPr>
            <a:stCxn id="149" idx="3"/>
            <a:endCxn id="153" idx="1"/>
          </p:cNvCxnSpPr>
          <p:nvPr/>
        </p:nvCxnSpPr>
        <p:spPr>
          <a:xfrm>
            <a:off x="1762225" y="2790925"/>
            <a:ext cx="1151700" cy="174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22"/>
          <p:cNvCxnSpPr>
            <a:stCxn id="150" idx="3"/>
            <a:endCxn id="154" idx="1"/>
          </p:cNvCxnSpPr>
          <p:nvPr/>
        </p:nvCxnSpPr>
        <p:spPr>
          <a:xfrm>
            <a:off x="4192620" y="1519999"/>
            <a:ext cx="43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2"/>
          <p:cNvCxnSpPr>
            <a:stCxn id="151" idx="3"/>
            <a:endCxn id="155" idx="1"/>
          </p:cNvCxnSpPr>
          <p:nvPr/>
        </p:nvCxnSpPr>
        <p:spPr>
          <a:xfrm>
            <a:off x="4192620" y="2518074"/>
            <a:ext cx="4380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22"/>
          <p:cNvCxnSpPr>
            <a:stCxn id="152" idx="3"/>
            <a:endCxn id="156" idx="1"/>
          </p:cNvCxnSpPr>
          <p:nvPr/>
        </p:nvCxnSpPr>
        <p:spPr>
          <a:xfrm>
            <a:off x="4192620" y="3566724"/>
            <a:ext cx="43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22"/>
          <p:cNvCxnSpPr>
            <a:stCxn id="153" idx="3"/>
            <a:endCxn id="157" idx="1"/>
          </p:cNvCxnSpPr>
          <p:nvPr/>
        </p:nvCxnSpPr>
        <p:spPr>
          <a:xfrm flipH="1" rot="10800000">
            <a:off x="4192620" y="4528224"/>
            <a:ext cx="4380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3"/>
          <p:cNvSpPr txBox="1"/>
          <p:nvPr>
            <p:ph idx="1" type="body"/>
          </p:nvPr>
        </p:nvSpPr>
        <p:spPr>
          <a:xfrm>
            <a:off x="28195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1.2</a:t>
            </a:r>
            <a:endParaRPr/>
          </a:p>
        </p:txBody>
      </p:sp>
      <p:sp>
        <p:nvSpPr>
          <p:cNvPr id="172" name="Google Shape;172;p23"/>
          <p:cNvSpPr/>
          <p:nvPr/>
        </p:nvSpPr>
        <p:spPr>
          <a:xfrm>
            <a:off x="1147900" y="2563600"/>
            <a:ext cx="1210200" cy="613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Patient</a:t>
            </a:r>
            <a:endParaRPr/>
          </a:p>
        </p:txBody>
      </p:sp>
      <p:sp>
        <p:nvSpPr>
          <p:cNvPr id="173" name="Google Shape;173;p23"/>
          <p:cNvSpPr/>
          <p:nvPr/>
        </p:nvSpPr>
        <p:spPr>
          <a:xfrm>
            <a:off x="3044525" y="1058225"/>
            <a:ext cx="1278720" cy="55009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</a:t>
            </a:r>
            <a:r>
              <a:rPr lang="en" sz="1200"/>
              <a:t>Book Appointment</a:t>
            </a:r>
            <a:endParaRPr sz="1200"/>
          </a:p>
        </p:txBody>
      </p:sp>
      <p:sp>
        <p:nvSpPr>
          <p:cNvPr id="174" name="Google Shape;174;p23"/>
          <p:cNvSpPr/>
          <p:nvPr/>
        </p:nvSpPr>
        <p:spPr>
          <a:xfrm>
            <a:off x="3044525" y="1954950"/>
            <a:ext cx="1278720" cy="55009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</a:t>
            </a:r>
            <a:r>
              <a:rPr lang="en" sz="1200"/>
              <a:t>View Doctor details</a:t>
            </a:r>
            <a:endParaRPr sz="1200"/>
          </a:p>
        </p:txBody>
      </p:sp>
      <p:sp>
        <p:nvSpPr>
          <p:cNvPr id="175" name="Google Shape;175;p23"/>
          <p:cNvSpPr/>
          <p:nvPr/>
        </p:nvSpPr>
        <p:spPr>
          <a:xfrm>
            <a:off x="3044525" y="3053350"/>
            <a:ext cx="1278720" cy="55009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Provide feedback</a:t>
            </a:r>
            <a:endParaRPr sz="1200"/>
          </a:p>
        </p:txBody>
      </p:sp>
      <p:cxnSp>
        <p:nvCxnSpPr>
          <p:cNvPr id="176" name="Google Shape;176;p23"/>
          <p:cNvCxnSpPr>
            <a:stCxn id="172" idx="3"/>
            <a:endCxn id="173" idx="1"/>
          </p:cNvCxnSpPr>
          <p:nvPr/>
        </p:nvCxnSpPr>
        <p:spPr>
          <a:xfrm flipH="1" rot="10800000">
            <a:off x="2358100" y="1333300"/>
            <a:ext cx="686400" cy="153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23"/>
          <p:cNvCxnSpPr>
            <a:stCxn id="172" idx="3"/>
            <a:endCxn id="174" idx="1"/>
          </p:cNvCxnSpPr>
          <p:nvPr/>
        </p:nvCxnSpPr>
        <p:spPr>
          <a:xfrm flipH="1" rot="10800000">
            <a:off x="2358100" y="2230000"/>
            <a:ext cx="686400" cy="64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23"/>
          <p:cNvCxnSpPr>
            <a:stCxn id="172" idx="3"/>
            <a:endCxn id="175" idx="1"/>
          </p:cNvCxnSpPr>
          <p:nvPr/>
        </p:nvCxnSpPr>
        <p:spPr>
          <a:xfrm>
            <a:off x="2358100" y="2870200"/>
            <a:ext cx="686400" cy="45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3"/>
          <p:cNvSpPr/>
          <p:nvPr/>
        </p:nvSpPr>
        <p:spPr>
          <a:xfrm>
            <a:off x="3044525" y="4151750"/>
            <a:ext cx="1278720" cy="55009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r>
              <a:rPr lang="en" sz="1200"/>
              <a:t>Change password or profile details</a:t>
            </a:r>
            <a:endParaRPr sz="1000"/>
          </a:p>
        </p:txBody>
      </p:sp>
      <p:cxnSp>
        <p:nvCxnSpPr>
          <p:cNvPr id="180" name="Google Shape;180;p23"/>
          <p:cNvCxnSpPr>
            <a:stCxn id="172" idx="3"/>
            <a:endCxn id="179" idx="1"/>
          </p:cNvCxnSpPr>
          <p:nvPr/>
        </p:nvCxnSpPr>
        <p:spPr>
          <a:xfrm>
            <a:off x="2358100" y="2870200"/>
            <a:ext cx="686400" cy="155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3"/>
          <p:cNvSpPr/>
          <p:nvPr/>
        </p:nvSpPr>
        <p:spPr>
          <a:xfrm>
            <a:off x="4761250" y="1058225"/>
            <a:ext cx="1278720" cy="55009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</a:t>
            </a:r>
            <a:r>
              <a:rPr lang="en" sz="1200"/>
              <a:t>bookings</a:t>
            </a:r>
            <a:endParaRPr sz="1200"/>
          </a:p>
        </p:txBody>
      </p:sp>
      <p:cxnSp>
        <p:nvCxnSpPr>
          <p:cNvPr id="182" name="Google Shape;182;p23"/>
          <p:cNvCxnSpPr>
            <a:endCxn id="181" idx="1"/>
          </p:cNvCxnSpPr>
          <p:nvPr/>
        </p:nvCxnSpPr>
        <p:spPr>
          <a:xfrm>
            <a:off x="4323250" y="1333274"/>
            <a:ext cx="43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3"/>
          <p:cNvSpPr/>
          <p:nvPr/>
        </p:nvSpPr>
        <p:spPr>
          <a:xfrm>
            <a:off x="4761275" y="1954950"/>
            <a:ext cx="1278720" cy="55009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</a:t>
            </a:r>
            <a:r>
              <a:rPr lang="en" sz="1200"/>
              <a:t>doc</a:t>
            </a:r>
            <a:endParaRPr sz="1200"/>
          </a:p>
        </p:txBody>
      </p:sp>
      <p:cxnSp>
        <p:nvCxnSpPr>
          <p:cNvPr id="184" name="Google Shape;184;p23"/>
          <p:cNvCxnSpPr>
            <a:endCxn id="183" idx="1"/>
          </p:cNvCxnSpPr>
          <p:nvPr/>
        </p:nvCxnSpPr>
        <p:spPr>
          <a:xfrm>
            <a:off x="4323275" y="2229999"/>
            <a:ext cx="43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23"/>
          <p:cNvSpPr/>
          <p:nvPr/>
        </p:nvSpPr>
        <p:spPr>
          <a:xfrm>
            <a:off x="4761275" y="3053350"/>
            <a:ext cx="1278720" cy="55009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</a:t>
            </a:r>
            <a:r>
              <a:rPr lang="en" sz="1200"/>
              <a:t>feedback</a:t>
            </a:r>
            <a:endParaRPr sz="1200"/>
          </a:p>
        </p:txBody>
      </p:sp>
      <p:cxnSp>
        <p:nvCxnSpPr>
          <p:cNvPr id="186" name="Google Shape;186;p23"/>
          <p:cNvCxnSpPr>
            <a:endCxn id="185" idx="1"/>
          </p:cNvCxnSpPr>
          <p:nvPr/>
        </p:nvCxnSpPr>
        <p:spPr>
          <a:xfrm>
            <a:off x="4323275" y="3328399"/>
            <a:ext cx="43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23"/>
          <p:cNvSpPr/>
          <p:nvPr/>
        </p:nvSpPr>
        <p:spPr>
          <a:xfrm>
            <a:off x="4761275" y="4151750"/>
            <a:ext cx="1278720" cy="550098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</a:t>
            </a:r>
            <a:r>
              <a:rPr lang="en" sz="1200"/>
              <a:t>user</a:t>
            </a:r>
            <a:endParaRPr sz="1200"/>
          </a:p>
        </p:txBody>
      </p:sp>
      <p:cxnSp>
        <p:nvCxnSpPr>
          <p:cNvPr id="188" name="Google Shape;188;p23"/>
          <p:cNvCxnSpPr>
            <a:endCxn id="187" idx="1"/>
          </p:cNvCxnSpPr>
          <p:nvPr/>
        </p:nvCxnSpPr>
        <p:spPr>
          <a:xfrm>
            <a:off x="4323275" y="4426799"/>
            <a:ext cx="43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2200">
                <a:latin typeface="Roboto"/>
                <a:ea typeface="Roboto"/>
                <a:cs typeface="Roboto"/>
                <a:sym typeface="Roboto"/>
              </a:rPr>
              <a:t>ER Diagram</a:t>
            </a:r>
            <a:endParaRPr b="1" sz="3800"/>
          </a:p>
        </p:txBody>
      </p:sp>
      <p:sp>
        <p:nvSpPr>
          <p:cNvPr id="194" name="Google Shape;194;p24"/>
          <p:cNvSpPr txBox="1"/>
          <p:nvPr>
            <p:ph idx="1" type="body"/>
          </p:nvPr>
        </p:nvSpPr>
        <p:spPr>
          <a:xfrm>
            <a:off x="366700" y="1254125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5" name="Google Shape;1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00" y="1058225"/>
            <a:ext cx="8465599" cy="381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Roboto"/>
                <a:ea typeface="Roboto"/>
                <a:cs typeface="Roboto"/>
                <a:sym typeface="Roboto"/>
              </a:rPr>
              <a:t>Implementation details like platforms, IDE, database etc</a:t>
            </a:r>
            <a:endParaRPr b="1" sz="3600"/>
          </a:p>
        </p:txBody>
      </p:sp>
      <p:sp>
        <p:nvSpPr>
          <p:cNvPr id="201" name="Google Shape;201;p2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Database: 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SQLite-For creating and maintaining the database.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 PHP-To Establish the server connection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Platform: VS Code-Platform for coding and developing the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website using html,css and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Javascript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Roboto"/>
                <a:ea typeface="Roboto"/>
                <a:cs typeface="Roboto"/>
                <a:sym typeface="Roboto"/>
              </a:rPr>
              <a:t>Database design</a:t>
            </a:r>
            <a:endParaRPr b="1" sz="3600"/>
          </a:p>
        </p:txBody>
      </p:sp>
      <p:sp>
        <p:nvSpPr>
          <p:cNvPr id="207" name="Google Shape;207;p2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925" y="1171598"/>
            <a:ext cx="8058150" cy="36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/>
          <p:nvPr>
            <p:ph type="title"/>
          </p:nvPr>
        </p:nvSpPr>
        <p:spPr>
          <a:xfrm>
            <a:off x="311700" y="1790025"/>
            <a:ext cx="8520600" cy="11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Sample format/screenshot of work done so far</a:t>
            </a:r>
            <a:endParaRPr b="1" sz="4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14300"/>
            <a:ext cx="8520601" cy="435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11325"/>
            <a:ext cx="8520601" cy="432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3956"/>
            <a:ext cx="9144001" cy="4255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77100"/>
            <a:ext cx="8520599" cy="458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22"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b="1" sz="3622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058225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Hospital E-Care is a website that aims to provide users with an easy and efficient platform for appointment bookings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focuses on the digitalization and utilization of software in the hospital domai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n.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By developing Hospital E-Care, users can experience a streamlined process for appointment bookings, gain access to information about doctors' availability, and easily provide feedback.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77100"/>
            <a:ext cx="8520602" cy="458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84525"/>
            <a:ext cx="8520602" cy="457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75875"/>
            <a:ext cx="8520600" cy="459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74650"/>
            <a:ext cx="8520599" cy="459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/>
          <p:nvPr>
            <p:ph type="title"/>
          </p:nvPr>
        </p:nvSpPr>
        <p:spPr>
          <a:xfrm>
            <a:off x="1585300" y="445025"/>
            <a:ext cx="4398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700" y="287900"/>
            <a:ext cx="8118600" cy="467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1629">
                <a:latin typeface="Roboto"/>
                <a:ea typeface="Roboto"/>
                <a:cs typeface="Roboto"/>
                <a:sym typeface="Roboto"/>
              </a:rPr>
              <a:t>Project Schedule with a Gantt chart and main responsibilities of each member (Task assignment)</a:t>
            </a:r>
            <a:endParaRPr sz="1530"/>
          </a:p>
        </p:txBody>
      </p:sp>
      <p:sp>
        <p:nvSpPr>
          <p:cNvPr id="280" name="Google Shape;280;p3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1600"/>
            <a:ext cx="8470476" cy="339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8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100"/>
              <a:t>Thank You</a:t>
            </a:r>
            <a:endParaRPr b="1" sz="6100"/>
          </a:p>
        </p:txBody>
      </p:sp>
      <p:sp>
        <p:nvSpPr>
          <p:cNvPr id="287" name="Google Shape;287;p38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34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2000">
                <a:latin typeface="Roboto"/>
                <a:ea typeface="Roboto"/>
                <a:cs typeface="Roboto"/>
                <a:sym typeface="Roboto"/>
              </a:rPr>
              <a:t>Problem statement (Objective)</a:t>
            </a:r>
            <a:endParaRPr b="1" sz="2000"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427400" y="1161225"/>
            <a:ext cx="8520600" cy="42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62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Inefficient appointment booking methods and crowding at hospitals are a usual thing which eats up time and is a stress especially to the patients.Also the patients do not have a proper channel to know the doctors who are on leave, hence making it difficult to schedule their appointments accordingly.</a:t>
            </a:r>
            <a:endParaRPr sz="162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72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Roboto"/>
                <a:ea typeface="Roboto"/>
                <a:cs typeface="Roboto"/>
                <a:sym typeface="Roboto"/>
              </a:rPr>
              <a:t>Relevance</a:t>
            </a:r>
            <a:endParaRPr b="1" sz="3600"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852700"/>
            <a:ext cx="8520600" cy="43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8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Efficient Appointment Scheduling:  It eliminates manual scheduling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, through calls or by physical presence.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8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Improved Patient Satisfaction: With accurate and up-to-date information on doctor availability, patients can easily book appointments at their preferred t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imes.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8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Effective Time Management: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It helps in reducing crowding and patient waiting time.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8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Improved Communication and Coordination: Automated notifications and reminders ensure effective communication between the hospital and the patients.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8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8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Feedbacks:User experiences help in improving the services of a hospital.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5000"/>
              </a:lnSpc>
              <a:spcBef>
                <a:spcPts val="15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Roboto"/>
                <a:ea typeface="Roboto"/>
                <a:cs typeface="Roboto"/>
                <a:sym typeface="Roboto"/>
              </a:rPr>
              <a:t>Existing/Related Works</a:t>
            </a:r>
            <a:endParaRPr b="1" sz="3600"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94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ORS(Online Registration System): It is a digital India initiative which allows users to make hospital appointment online.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700" y="1874025"/>
            <a:ext cx="7105551" cy="303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Cowin: It is the online booking system which was introduced during the covid time, for all the people to get vaccinated in a timely manner.It helped in proper social distancing by giving time slots for each patient.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375" y="2149075"/>
            <a:ext cx="6573775" cy="280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Roboto"/>
                <a:ea typeface="Roboto"/>
                <a:cs typeface="Roboto"/>
                <a:sym typeface="Roboto"/>
              </a:rPr>
              <a:t>Block diagram</a:t>
            </a:r>
            <a:endParaRPr b="1" sz="3600"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929675"/>
            <a:ext cx="8520600" cy="3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9"/>
          <p:cNvSpPr/>
          <p:nvPr/>
        </p:nvSpPr>
        <p:spPr>
          <a:xfrm>
            <a:off x="4218875" y="1553075"/>
            <a:ext cx="660000" cy="27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Login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0" name="Google Shape;100;p19"/>
          <p:cNvCxnSpPr>
            <a:stCxn id="99" idx="2"/>
          </p:cNvCxnSpPr>
          <p:nvPr/>
        </p:nvCxnSpPr>
        <p:spPr>
          <a:xfrm flipH="1">
            <a:off x="3229175" y="1828175"/>
            <a:ext cx="1319700" cy="36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" name="Google Shape;101;p19"/>
          <p:cNvCxnSpPr/>
          <p:nvPr/>
        </p:nvCxnSpPr>
        <p:spPr>
          <a:xfrm>
            <a:off x="4553375" y="1819025"/>
            <a:ext cx="1683000" cy="27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" name="Google Shape;102;p19"/>
          <p:cNvSpPr/>
          <p:nvPr/>
        </p:nvSpPr>
        <p:spPr>
          <a:xfrm>
            <a:off x="2793750" y="929675"/>
            <a:ext cx="1498800" cy="351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Technical staff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3" name="Google Shape;103;p19"/>
          <p:cNvCxnSpPr>
            <a:stCxn id="102" idx="2"/>
            <a:endCxn id="99" idx="1"/>
          </p:cNvCxnSpPr>
          <p:nvPr/>
        </p:nvCxnSpPr>
        <p:spPr>
          <a:xfrm>
            <a:off x="3543150" y="1281575"/>
            <a:ext cx="675600" cy="40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" name="Google Shape;104;p19"/>
          <p:cNvSpPr/>
          <p:nvPr/>
        </p:nvSpPr>
        <p:spPr>
          <a:xfrm>
            <a:off x="705500" y="2928525"/>
            <a:ext cx="1274400" cy="586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Add or delete doctor details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05" name="Google Shape;105;p19"/>
          <p:cNvSpPr/>
          <p:nvPr/>
        </p:nvSpPr>
        <p:spPr>
          <a:xfrm>
            <a:off x="4819875" y="929675"/>
            <a:ext cx="1457700" cy="351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Patients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6" name="Google Shape;106;p19"/>
          <p:cNvCxnSpPr>
            <a:stCxn id="105" idx="2"/>
            <a:endCxn id="99" idx="3"/>
          </p:cNvCxnSpPr>
          <p:nvPr/>
        </p:nvCxnSpPr>
        <p:spPr>
          <a:xfrm flipH="1">
            <a:off x="4878825" y="1281575"/>
            <a:ext cx="669900" cy="40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" name="Google Shape;107;p19"/>
          <p:cNvSpPr/>
          <p:nvPr/>
        </p:nvSpPr>
        <p:spPr>
          <a:xfrm>
            <a:off x="7562550" y="2928275"/>
            <a:ext cx="1274400" cy="586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Provide feedbacks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cxnSp>
        <p:nvCxnSpPr>
          <p:cNvPr id="108" name="Google Shape;108;p19"/>
          <p:cNvCxnSpPr>
            <a:stCxn id="104" idx="2"/>
            <a:endCxn id="104" idx="2"/>
          </p:cNvCxnSpPr>
          <p:nvPr/>
        </p:nvCxnSpPr>
        <p:spPr>
          <a:xfrm>
            <a:off x="1342700" y="351532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19"/>
          <p:cNvCxnSpPr>
            <a:stCxn id="104" idx="2"/>
            <a:endCxn id="104" idx="2"/>
          </p:cNvCxnSpPr>
          <p:nvPr/>
        </p:nvCxnSpPr>
        <p:spPr>
          <a:xfrm>
            <a:off x="1342700" y="351532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8875" y="4413799"/>
            <a:ext cx="762000" cy="568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19"/>
          <p:cNvCxnSpPr/>
          <p:nvPr/>
        </p:nvCxnSpPr>
        <p:spPr>
          <a:xfrm flipH="1">
            <a:off x="1248775" y="2179175"/>
            <a:ext cx="2026200" cy="74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" name="Google Shape;112;p19"/>
          <p:cNvCxnSpPr/>
          <p:nvPr/>
        </p:nvCxnSpPr>
        <p:spPr>
          <a:xfrm flipH="1">
            <a:off x="2459000" y="2167425"/>
            <a:ext cx="834300" cy="76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" name="Google Shape;113;p19"/>
          <p:cNvCxnSpPr>
            <a:endCxn id="114" idx="0"/>
          </p:cNvCxnSpPr>
          <p:nvPr/>
        </p:nvCxnSpPr>
        <p:spPr>
          <a:xfrm flipH="1">
            <a:off x="4969700" y="2084850"/>
            <a:ext cx="1202400" cy="87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" name="Google Shape;115;p19"/>
          <p:cNvCxnSpPr>
            <a:endCxn id="116" idx="0"/>
          </p:cNvCxnSpPr>
          <p:nvPr/>
        </p:nvCxnSpPr>
        <p:spPr>
          <a:xfrm>
            <a:off x="6190438" y="2084975"/>
            <a:ext cx="440100" cy="84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" name="Google Shape;117;p19"/>
          <p:cNvCxnSpPr>
            <a:endCxn id="107" idx="0"/>
          </p:cNvCxnSpPr>
          <p:nvPr/>
        </p:nvCxnSpPr>
        <p:spPr>
          <a:xfrm>
            <a:off x="6190650" y="2084975"/>
            <a:ext cx="2009100" cy="84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" name="Google Shape;118;p19"/>
          <p:cNvSpPr/>
          <p:nvPr/>
        </p:nvSpPr>
        <p:spPr>
          <a:xfrm>
            <a:off x="2085450" y="2928275"/>
            <a:ext cx="1457700" cy="586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Update the leave list and time slots.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/>
          <p:cNvSpPr/>
          <p:nvPr/>
        </p:nvSpPr>
        <p:spPr>
          <a:xfrm>
            <a:off x="5901688" y="2928275"/>
            <a:ext cx="1457700" cy="586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View the doctors availability list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/>
          <p:nvPr/>
        </p:nvSpPr>
        <p:spPr>
          <a:xfrm>
            <a:off x="4240850" y="2960550"/>
            <a:ext cx="1457700" cy="586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Book appointments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9"/>
          <p:cNvSpPr txBox="1"/>
          <p:nvPr/>
        </p:nvSpPr>
        <p:spPr>
          <a:xfrm>
            <a:off x="2773050" y="1690775"/>
            <a:ext cx="154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(Technical Staff)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5033875" y="1632325"/>
            <a:ext cx="154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(Patient)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1" name="Google Shape;121;p19"/>
          <p:cNvCxnSpPr>
            <a:stCxn id="107" idx="2"/>
            <a:endCxn id="110" idx="0"/>
          </p:cNvCxnSpPr>
          <p:nvPr/>
        </p:nvCxnSpPr>
        <p:spPr>
          <a:xfrm flipH="1">
            <a:off x="4599750" y="3515075"/>
            <a:ext cx="3600000" cy="89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2" name="Google Shape;122;p19"/>
          <p:cNvCxnSpPr>
            <a:stCxn id="114" idx="2"/>
            <a:endCxn id="110" idx="0"/>
          </p:cNvCxnSpPr>
          <p:nvPr/>
        </p:nvCxnSpPr>
        <p:spPr>
          <a:xfrm flipH="1">
            <a:off x="4599800" y="3547350"/>
            <a:ext cx="369900" cy="86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" name="Google Shape;123;p19"/>
          <p:cNvCxnSpPr>
            <a:endCxn id="110" idx="0"/>
          </p:cNvCxnSpPr>
          <p:nvPr/>
        </p:nvCxnSpPr>
        <p:spPr>
          <a:xfrm flipH="1">
            <a:off x="4599875" y="3514999"/>
            <a:ext cx="2169900" cy="89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" name="Google Shape;124;p19"/>
          <p:cNvCxnSpPr>
            <a:stCxn id="104" idx="2"/>
            <a:endCxn id="110" idx="0"/>
          </p:cNvCxnSpPr>
          <p:nvPr/>
        </p:nvCxnSpPr>
        <p:spPr>
          <a:xfrm>
            <a:off x="1342700" y="3515325"/>
            <a:ext cx="3257100" cy="89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" name="Google Shape;125;p19"/>
          <p:cNvCxnSpPr>
            <a:stCxn id="118" idx="2"/>
            <a:endCxn id="110" idx="0"/>
          </p:cNvCxnSpPr>
          <p:nvPr/>
        </p:nvCxnSpPr>
        <p:spPr>
          <a:xfrm>
            <a:off x="2814300" y="3515075"/>
            <a:ext cx="1785600" cy="89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Roboto"/>
                <a:ea typeface="Roboto"/>
                <a:cs typeface="Roboto"/>
                <a:sym typeface="Roboto"/>
              </a:rPr>
              <a:t>Modules name with description in a line</a:t>
            </a:r>
            <a:endParaRPr b="1" sz="2000"/>
          </a:p>
        </p:txBody>
      </p:sp>
      <p:sp>
        <p:nvSpPr>
          <p:cNvPr id="131" name="Google Shape;131;p20"/>
          <p:cNvSpPr txBox="1"/>
          <p:nvPr>
            <p:ph idx="1" type="body"/>
          </p:nvPr>
        </p:nvSpPr>
        <p:spPr>
          <a:xfrm>
            <a:off x="174200" y="727975"/>
            <a:ext cx="8520600" cy="4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3197" lvl="0" marL="4572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Roboto"/>
              <a:buChar char="●"/>
            </a:pPr>
            <a:r>
              <a:rPr lang="en" sz="6588">
                <a:latin typeface="Roboto"/>
                <a:ea typeface="Roboto"/>
                <a:cs typeface="Roboto"/>
                <a:sym typeface="Roboto"/>
              </a:rPr>
              <a:t>User registration:Allows to </a:t>
            </a:r>
            <a:r>
              <a:rPr lang="en" sz="6588">
                <a:latin typeface="Roboto"/>
                <a:ea typeface="Roboto"/>
                <a:cs typeface="Roboto"/>
                <a:sym typeface="Roboto"/>
              </a:rPr>
              <a:t>create an account, and authenticate themselves to access the appointment booking system.</a:t>
            </a:r>
            <a:endParaRPr sz="6588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588">
              <a:latin typeface="Roboto"/>
              <a:ea typeface="Roboto"/>
              <a:cs typeface="Roboto"/>
              <a:sym typeface="Roboto"/>
            </a:endParaRPr>
          </a:p>
          <a:p>
            <a:pPr indent="-333197" lvl="0" marL="4572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Roboto"/>
              <a:buChar char="●"/>
            </a:pPr>
            <a:r>
              <a:rPr lang="en" sz="6588">
                <a:latin typeface="Roboto"/>
                <a:ea typeface="Roboto"/>
                <a:cs typeface="Roboto"/>
                <a:sym typeface="Roboto"/>
              </a:rPr>
              <a:t>Appointment Booking Module: This module enables users to schedule appointments with doctors or healthcare providers.</a:t>
            </a:r>
            <a:endParaRPr sz="6588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588">
              <a:latin typeface="Roboto"/>
              <a:ea typeface="Roboto"/>
              <a:cs typeface="Roboto"/>
              <a:sym typeface="Roboto"/>
            </a:endParaRPr>
          </a:p>
          <a:p>
            <a:pPr indent="-333197" lvl="0" marL="4572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Roboto"/>
              <a:buChar char="●"/>
            </a:pPr>
            <a:r>
              <a:rPr lang="en" sz="6588">
                <a:latin typeface="Roboto"/>
                <a:ea typeface="Roboto"/>
                <a:cs typeface="Roboto"/>
                <a:sym typeface="Roboto"/>
              </a:rPr>
              <a:t>Doctor and Provider Management Module: This module allows hospital administrators to manage doctors and healthcare providers within the system.</a:t>
            </a:r>
            <a:endParaRPr sz="6588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588">
              <a:latin typeface="Roboto"/>
              <a:ea typeface="Roboto"/>
              <a:cs typeface="Roboto"/>
              <a:sym typeface="Roboto"/>
            </a:endParaRPr>
          </a:p>
          <a:p>
            <a:pPr indent="-333197" lvl="0" marL="4572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Roboto"/>
              <a:buChar char="●"/>
            </a:pPr>
            <a:r>
              <a:rPr lang="en" sz="6588">
                <a:latin typeface="Roboto"/>
                <a:ea typeface="Roboto"/>
                <a:cs typeface="Roboto"/>
                <a:sym typeface="Roboto"/>
              </a:rPr>
              <a:t>Availability and Schedule Management Module: This module handles the availability and schedule management for doctors and healthcare providers.</a:t>
            </a:r>
            <a:endParaRPr sz="6588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588">
              <a:latin typeface="Roboto"/>
              <a:ea typeface="Roboto"/>
              <a:cs typeface="Roboto"/>
              <a:sym typeface="Roboto"/>
            </a:endParaRPr>
          </a:p>
          <a:p>
            <a:pPr indent="-333197" lvl="0" marL="4572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Roboto"/>
              <a:buChar char="●"/>
            </a:pPr>
            <a:r>
              <a:rPr lang="en" sz="6588">
                <a:latin typeface="Roboto"/>
                <a:ea typeface="Roboto"/>
                <a:cs typeface="Roboto"/>
                <a:sym typeface="Roboto"/>
              </a:rPr>
              <a:t>Notification and Reminder Module: This module sends notifications and reminders to users regarding their upcoming appointments, changes in schedule, or any other relevant information.</a:t>
            </a:r>
            <a:endParaRPr sz="6588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369450" y="465450"/>
            <a:ext cx="82689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DFD</a:t>
            </a:r>
            <a:endParaRPr b="1" sz="3600"/>
          </a:p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Level 0</a:t>
            </a:r>
            <a:endParaRPr/>
          </a:p>
        </p:txBody>
      </p:sp>
      <p:sp>
        <p:nvSpPr>
          <p:cNvPr id="138" name="Google Shape;138;p21"/>
          <p:cNvSpPr/>
          <p:nvPr/>
        </p:nvSpPr>
        <p:spPr>
          <a:xfrm>
            <a:off x="5310375" y="2443475"/>
            <a:ext cx="1246800" cy="5133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E Care</a:t>
            </a:r>
            <a:endParaRPr/>
          </a:p>
        </p:txBody>
      </p:sp>
      <p:sp>
        <p:nvSpPr>
          <p:cNvPr id="139" name="Google Shape;139;p21"/>
          <p:cNvSpPr/>
          <p:nvPr/>
        </p:nvSpPr>
        <p:spPr>
          <a:xfrm>
            <a:off x="2944887" y="1669388"/>
            <a:ext cx="1201068" cy="513324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Staff</a:t>
            </a:r>
            <a:endParaRPr/>
          </a:p>
        </p:txBody>
      </p:sp>
      <p:sp>
        <p:nvSpPr>
          <p:cNvPr id="140" name="Google Shape;140;p21"/>
          <p:cNvSpPr/>
          <p:nvPr/>
        </p:nvSpPr>
        <p:spPr>
          <a:xfrm>
            <a:off x="2922025" y="3212550"/>
            <a:ext cx="1246806" cy="513324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Patient</a:t>
            </a:r>
            <a:endParaRPr/>
          </a:p>
        </p:txBody>
      </p:sp>
      <p:cxnSp>
        <p:nvCxnSpPr>
          <p:cNvPr id="141" name="Google Shape;141;p21"/>
          <p:cNvCxnSpPr>
            <a:stCxn id="138" idx="1"/>
            <a:endCxn id="139" idx="3"/>
          </p:cNvCxnSpPr>
          <p:nvPr/>
        </p:nvCxnSpPr>
        <p:spPr>
          <a:xfrm rot="10800000">
            <a:off x="4146075" y="1926125"/>
            <a:ext cx="1164300" cy="77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21"/>
          <p:cNvCxnSpPr>
            <a:stCxn id="138" idx="1"/>
            <a:endCxn id="140" idx="3"/>
          </p:cNvCxnSpPr>
          <p:nvPr/>
        </p:nvCxnSpPr>
        <p:spPr>
          <a:xfrm flipH="1">
            <a:off x="4168875" y="2700125"/>
            <a:ext cx="1141500" cy="76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53A518051E5949BCDB19B0F3D5E4FA" ma:contentTypeVersion="17" ma:contentTypeDescription="Create a new document." ma:contentTypeScope="" ma:versionID="3d2e5c754973781085ef30569f9fe0dd">
  <xsd:schema xmlns:xsd="http://www.w3.org/2001/XMLSchema" xmlns:xs="http://www.w3.org/2001/XMLSchema" xmlns:p="http://schemas.microsoft.com/office/2006/metadata/properties" xmlns:ns2="eb189087-cf38-44c1-9f3d-a76c7e5204df" xmlns:ns3="76addf09-e255-4f88-a456-39f9ceef0e43" targetNamespace="http://schemas.microsoft.com/office/2006/metadata/properties" ma:root="true" ma:fieldsID="2ae0110b1955f0f20479e0b70a73581c" ns2:_="" ns3:_="">
    <xsd:import namespace="eb189087-cf38-44c1-9f3d-a76c7e5204df"/>
    <xsd:import namespace="76addf09-e255-4f88-a456-39f9ceef0e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189087-cf38-44c1-9f3d-a76c7e5204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a72bd8db-c69c-481a-8333-6d279ab2ca4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addf09-e255-4f88-a456-39f9ceef0e43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80636196-4aad-4a18-852f-1a26f096fc67}" ma:internalName="TaxCatchAll" ma:showField="CatchAllData" ma:web="76addf09-e255-4f88-a456-39f9ceef0e4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b189087-cf38-44c1-9f3d-a76c7e5204df">
      <Terms xmlns="http://schemas.microsoft.com/office/infopath/2007/PartnerControls"/>
    </lcf76f155ced4ddcb4097134ff3c332f>
    <TaxCatchAll xmlns="76addf09-e255-4f88-a456-39f9ceef0e43" xsi:nil="true"/>
  </documentManagement>
</p:properties>
</file>

<file path=customXml/itemProps1.xml><?xml version="1.0" encoding="utf-8"?>
<ds:datastoreItem xmlns:ds="http://schemas.openxmlformats.org/officeDocument/2006/customXml" ds:itemID="{000C936D-EF60-495F-8590-0E4F8FBE8B54}"/>
</file>

<file path=customXml/itemProps2.xml><?xml version="1.0" encoding="utf-8"?>
<ds:datastoreItem xmlns:ds="http://schemas.openxmlformats.org/officeDocument/2006/customXml" ds:itemID="{D8452DED-A894-4E55-BABB-91ECD8BA374F}"/>
</file>

<file path=customXml/itemProps3.xml><?xml version="1.0" encoding="utf-8"?>
<ds:datastoreItem xmlns:ds="http://schemas.openxmlformats.org/officeDocument/2006/customXml" ds:itemID="{FDC96C68-72CD-4A7D-B25F-C0F6E9738610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0x0101003E53A518051E5949BCDB19B0F3D5E4FA</vt:lpwstr>
  </property>
</Properties>
</file>